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0159A-5AFF-445B-A4FA-28D1723646A5}" v="1" dt="2020-11-18T10:23:22.5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7" autoAdjust="0"/>
    <p:restoredTop sz="94660"/>
  </p:normalViewPr>
  <p:slideViewPr>
    <p:cSldViewPr snapToGrid="0">
      <p:cViewPr varScale="1">
        <p:scale>
          <a:sx n="76" d="100"/>
          <a:sy n="76" d="100"/>
        </p:scale>
        <p:origin x="926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 Bunea" userId="082dcf85f8043c6a" providerId="LiveId" clId="{13A0159A-5AFF-445B-A4FA-28D1723646A5}"/>
    <pc:docChg chg="modSld">
      <pc:chgData name="Leo Bunea" userId="082dcf85f8043c6a" providerId="LiveId" clId="{13A0159A-5AFF-445B-A4FA-28D1723646A5}" dt="2020-11-18T10:23:22.554" v="3"/>
      <pc:docMkLst>
        <pc:docMk/>
      </pc:docMkLst>
      <pc:sldChg chg="addSp modSp mod">
        <pc:chgData name="Leo Bunea" userId="082dcf85f8043c6a" providerId="LiveId" clId="{13A0159A-5AFF-445B-A4FA-28D1723646A5}" dt="2020-11-18T10:23:22.554" v="3"/>
        <pc:sldMkLst>
          <pc:docMk/>
          <pc:sldMk cId="177156867" sldId="256"/>
        </pc:sldMkLst>
        <pc:grpChg chg="mod">
          <ac:chgData name="Leo Bunea" userId="082dcf85f8043c6a" providerId="LiveId" clId="{13A0159A-5AFF-445B-A4FA-28D1723646A5}" dt="2020-11-18T10:23:22.554" v="3"/>
          <ac:grpSpMkLst>
            <pc:docMk/>
            <pc:sldMk cId="177156867" sldId="256"/>
            <ac:grpSpMk id="9" creationId="{CB717AA5-E663-4DAA-BDB3-4CB4320D16D8}"/>
          </ac:grpSpMkLst>
        </pc:grpChg>
        <pc:inkChg chg="add">
          <ac:chgData name="Leo Bunea" userId="082dcf85f8043c6a" providerId="LiveId" clId="{13A0159A-5AFF-445B-A4FA-28D1723646A5}" dt="2020-11-18T10:23:21.082" v="0" actId="9405"/>
          <ac:inkMkLst>
            <pc:docMk/>
            <pc:sldMk cId="177156867" sldId="256"/>
            <ac:inkMk id="6" creationId="{DAABE477-D0A1-4169-BE0B-8CDB2AA8B664}"/>
          </ac:inkMkLst>
        </pc:inkChg>
        <pc:inkChg chg="add mod">
          <ac:chgData name="Leo Bunea" userId="082dcf85f8043c6a" providerId="LiveId" clId="{13A0159A-5AFF-445B-A4FA-28D1723646A5}" dt="2020-11-18T10:23:22.554" v="3"/>
          <ac:inkMkLst>
            <pc:docMk/>
            <pc:sldMk cId="177156867" sldId="256"/>
            <ac:inkMk id="7" creationId="{C12AB450-240E-4B90-BB7E-C80974A68BD6}"/>
          </ac:inkMkLst>
        </pc:inkChg>
        <pc:inkChg chg="add mod">
          <ac:chgData name="Leo Bunea" userId="082dcf85f8043c6a" providerId="LiveId" clId="{13A0159A-5AFF-445B-A4FA-28D1723646A5}" dt="2020-11-18T10:23:22.554" v="3"/>
          <ac:inkMkLst>
            <pc:docMk/>
            <pc:sldMk cId="177156867" sldId="256"/>
            <ac:inkMk id="8" creationId="{3ECEF3D4-8292-420F-9C61-BCAF66D1340D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8T10:23:2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0 992 0 0,'0'0'2208'0'0,"13"25"-1648"0"0,-13-10-272 0 0,0 3 0 0 0,-3-3-88 0 0,-10 5 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8T10:23:2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2504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8T10:23:2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1 792 0 0,'0'0'0'0'0,"11"11"0"0"0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CBC54-5B7D-4957-85A4-DDBB0F7DB67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76470-3730-454A-9DD3-60CE91ED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75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going to present to you: Cave Diving! A Sport where you must be fearless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76470-3730-454A-9DD3-60CE91ED7C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38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of</a:t>
            </a:r>
            <a:r>
              <a:rPr lang="en-US" dirty="0"/>
              <a:t>, what is cave diving? Combi </a:t>
            </a:r>
            <a:r>
              <a:rPr lang="en-US" dirty="0">
                <a:sym typeface="Wingdings" panose="05000000000000000000" pitchFamily="2" charset="2"/>
              </a:rPr>
              <a:t> diving + caving … just read </a:t>
            </a:r>
            <a:r>
              <a:rPr lang="en-US" dirty="0" err="1">
                <a:sym typeface="Wingdings" panose="05000000000000000000" pitchFamily="2" charset="2"/>
              </a:rPr>
              <a:t>whats</a:t>
            </a:r>
            <a:r>
              <a:rPr lang="en-US" dirty="0">
                <a:sym typeface="Wingdings" panose="05000000000000000000" pitchFamily="2" charset="2"/>
              </a:rPr>
              <a:t> there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76470-3730-454A-9DD3-60CE91ED7C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92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76470-3730-454A-9DD3-60CE91ED7C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94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November 18,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7062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November 18,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72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November 18,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69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November 18,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November 18,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9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November 18,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17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November 18,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54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November 18,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44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November 18,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27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November 18,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4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November 18,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0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November 18,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117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4" r:id="rId2"/>
    <p:sldLayoutId id="2147483703" r:id="rId3"/>
    <p:sldLayoutId id="2147483702" r:id="rId4"/>
    <p:sldLayoutId id="2147483701" r:id="rId5"/>
    <p:sldLayoutId id="2147483700" r:id="rId6"/>
    <p:sldLayoutId id="2147483699" r:id="rId7"/>
    <p:sldLayoutId id="2147483698" r:id="rId8"/>
    <p:sldLayoutId id="2147483697" r:id="rId9"/>
    <p:sldLayoutId id="2147483696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customXml" Target="../ink/ink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customXml" Target="../ink/ink3.xml"/><Relationship Id="rId5" Type="http://schemas.openxmlformats.org/officeDocument/2006/relationships/image" Target="../media/image1.jpe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.xml"/><Relationship Id="rId9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TDI Intro to Cave Diver Course - Squalo Divers Scuba Diving Cancun">
            <a:extLst>
              <a:ext uri="{FF2B5EF4-FFF2-40B4-BE49-F238E27FC236}">
                <a16:creationId xmlns:a16="http://schemas.microsoft.com/office/drawing/2014/main" id="{62698D21-67F3-42FE-9294-E750B1BF74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 bwMode="auto"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12A08-A60A-4CEE-8073-0FB78B6C4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2887174"/>
          </a:xfrm>
        </p:spPr>
        <p:txBody>
          <a:bodyPr anchor="b">
            <a:normAutofit/>
          </a:bodyPr>
          <a:lstStyle/>
          <a:p>
            <a:r>
              <a:rPr lang="de-AT" sz="4800" dirty="0">
                <a:latin typeface="+mn-lt"/>
              </a:rPr>
              <a:t>Cave diving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EAF73-53E4-4C6B-B83D-FD0C0D9D2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7"/>
            <a:ext cx="3565525" cy="2523817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tx1">
                    <a:alpha val="60000"/>
                  </a:schemeClr>
                </a:solidFill>
              </a:rPr>
              <a:t>An extremely 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dangerous</a:t>
            </a:r>
            <a:r>
              <a:rPr lang="de-AT" sz="2000" dirty="0">
                <a:solidFill>
                  <a:schemeClr val="tx1">
                    <a:alpha val="60000"/>
                  </a:schemeClr>
                </a:solidFill>
              </a:rPr>
              <a:t> sport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7CA02-0887-4CC8-9DCA-7CDF1D184A4E}"/>
              </a:ext>
            </a:extLst>
          </p:cNvPr>
          <p:cNvSpPr txBox="1"/>
          <p:nvPr/>
        </p:nvSpPr>
        <p:spPr>
          <a:xfrm>
            <a:off x="9126245" y="6304003"/>
            <a:ext cx="313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 presentation by Leo Bunea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0908BA7-5178-46AE-B238-080256B9C2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AABE477-D0A1-4169-BE0B-8CDB2AA8B664}"/>
                  </a:ext>
                </a:extLst>
              </p14:cNvPr>
              <p14:cNvContentPartPr/>
              <p14:nvPr/>
            </p14:nvContentPartPr>
            <p14:xfrm>
              <a:off x="11717628" y="6033291"/>
              <a:ext cx="6120" cy="33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AABE477-D0A1-4169-BE0B-8CDB2AA8B6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08628" y="6024291"/>
                <a:ext cx="2376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B717AA5-E663-4DAA-BDB3-4CB4320D16D8}"/>
              </a:ext>
            </a:extLst>
          </p:cNvPr>
          <p:cNvGrpSpPr/>
          <p:nvPr/>
        </p:nvGrpSpPr>
        <p:grpSpPr>
          <a:xfrm>
            <a:off x="11586948" y="6239571"/>
            <a:ext cx="16560" cy="15840"/>
            <a:chOff x="11586948" y="6239571"/>
            <a:chExt cx="16560" cy="1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2AB450-240E-4B90-BB7E-C80974A68BD6}"/>
                    </a:ext>
                  </a:extLst>
                </p14:cNvPr>
                <p14:cNvContentPartPr/>
                <p14:nvPr/>
              </p14:nvContentPartPr>
              <p14:xfrm>
                <a:off x="11586948" y="6239571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2AB450-240E-4B90-BB7E-C80974A68BD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577948" y="62305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ECEF3D4-8292-420F-9C61-BCAF66D1340D}"/>
                    </a:ext>
                  </a:extLst>
                </p14:cNvPr>
                <p14:cNvContentPartPr/>
                <p14:nvPr/>
              </p14:nvContentPartPr>
              <p14:xfrm>
                <a:off x="11599188" y="6251091"/>
                <a:ext cx="4320" cy="4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ECEF3D4-8292-420F-9C61-BCAF66D1340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590548" y="6242451"/>
                  <a:ext cx="21960" cy="2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15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7254">
        <p14:reveal/>
      </p:transition>
    </mc:Choice>
    <mc:Fallback xmlns="">
      <p:transition spd="slow" advTm="72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46F94-A5B4-4772-9294-9029F2324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>
                <a:latin typeface="+mn-lt"/>
              </a:rPr>
              <a:t>What</a:t>
            </a:r>
            <a:r>
              <a:rPr lang="de-AT" dirty="0">
                <a:latin typeface="+mn-lt"/>
              </a:rPr>
              <a:t> </a:t>
            </a:r>
            <a:r>
              <a:rPr lang="en-US" dirty="0">
                <a:latin typeface="+mn-lt"/>
              </a:rPr>
              <a:t>is</a:t>
            </a:r>
            <a:r>
              <a:rPr lang="de-AT" dirty="0">
                <a:latin typeface="+mn-lt"/>
              </a:rPr>
              <a:t> cave diving?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9512A-8997-415E-9392-2DA8BE60D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399"/>
            <a:ext cx="3565525" cy="3695757"/>
          </a:xfrm>
        </p:spPr>
        <p:txBody>
          <a:bodyPr anchor="t">
            <a:normAutofit/>
          </a:bodyPr>
          <a:lstStyle/>
          <a:p>
            <a:r>
              <a:rPr lang="en-US" sz="1600" dirty="0"/>
              <a:t>The combination of </a:t>
            </a:r>
            <a:r>
              <a:rPr lang="en-US" sz="1600" b="1" dirty="0"/>
              <a:t>diving </a:t>
            </a:r>
            <a:r>
              <a:rPr lang="en-US" sz="1600" dirty="0"/>
              <a:t>and </a:t>
            </a:r>
            <a:r>
              <a:rPr lang="en-US" sz="1600" b="1" dirty="0"/>
              <a:t>caving</a:t>
            </a:r>
            <a:r>
              <a:rPr lang="en-US" sz="1600" dirty="0"/>
              <a:t>. Both are very </a:t>
            </a:r>
            <a:r>
              <a:rPr lang="en-US" sz="1600" b="1" dirty="0"/>
              <a:t>dangerous</a:t>
            </a:r>
            <a:r>
              <a:rPr lang="en-US" sz="1600" dirty="0"/>
              <a:t> activities. </a:t>
            </a:r>
          </a:p>
          <a:p>
            <a:r>
              <a:rPr lang="en-US" sz="1600" b="1" dirty="0">
                <a:sym typeface="Wingdings" panose="05000000000000000000" pitchFamily="2" charset="2"/>
              </a:rPr>
              <a:t> Diving in a water-filled cave</a:t>
            </a:r>
          </a:p>
          <a:p>
            <a:r>
              <a:rPr lang="en-US" sz="1600" dirty="0"/>
              <a:t>Equipment needed:</a:t>
            </a:r>
          </a:p>
          <a:p>
            <a:pPr lvl="1"/>
            <a:r>
              <a:rPr lang="en-US" sz="1000" dirty="0"/>
              <a:t>sling cylinders</a:t>
            </a:r>
          </a:p>
          <a:p>
            <a:pPr lvl="1"/>
            <a:r>
              <a:rPr lang="en-US" sz="1000" dirty="0"/>
              <a:t>Rebreathers</a:t>
            </a:r>
          </a:p>
          <a:p>
            <a:pPr lvl="1"/>
            <a:r>
              <a:rPr lang="en-US" sz="1000" dirty="0"/>
              <a:t>Side mounted, backplate and wing harness</a:t>
            </a:r>
          </a:p>
          <a:p>
            <a:pPr lvl="1"/>
            <a:r>
              <a:rPr lang="en-US" sz="1000" dirty="0"/>
              <a:t>Air tanks (usually ones designed for exploration)</a:t>
            </a:r>
          </a:p>
          <a:p>
            <a:pPr lvl="1"/>
            <a:r>
              <a:rPr lang="en-US" sz="1000" dirty="0"/>
              <a:t>Line markers (called “cookies”)</a:t>
            </a:r>
          </a:p>
          <a:p>
            <a:pPr lvl="1"/>
            <a:r>
              <a:rPr lang="en-US" sz="1000" dirty="0"/>
              <a:t>Lights, diver propulsion vehicle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endParaRPr lang="en-US" sz="1600" dirty="0"/>
          </a:p>
        </p:txBody>
      </p:sp>
      <p:pic>
        <p:nvPicPr>
          <p:cNvPr id="4" name="Picture 3" descr="A picture containing nature, water, wave, riding&#10;&#10;Description automatically generated">
            <a:extLst>
              <a:ext uri="{FF2B5EF4-FFF2-40B4-BE49-F238E27FC236}">
                <a16:creationId xmlns:a16="http://schemas.microsoft.com/office/drawing/2014/main" id="{7BB38267-8251-4DC7-9AB8-7BA98EFA06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578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A1AE58B-E7A5-43AF-BA7D-7FAD2DE45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150" altLang="en-150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150" altLang="en-150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828C3CC-FE0A-464B-A7C0-AA3DF9032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150" altLang="en-150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150" altLang="en-150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FE55F5E-2F24-4974-9D6A-325B1FF913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7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2332">
        <p14:window dir="vert"/>
      </p:transition>
    </mc:Choice>
    <mc:Fallback xmlns="">
      <p:transition spd="slow" advTm="623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609D7-204A-4A5C-B67B-D1E07CB2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latin typeface="+mn-lt"/>
              </a:rPr>
              <a:t>How cave diving became a sport</a:t>
            </a:r>
          </a:p>
        </p:txBody>
      </p:sp>
      <p:grpSp>
        <p:nvGrpSpPr>
          <p:cNvPr id="26" name="Group 19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7C2F0-C57B-46DD-B59D-EFC556978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r>
              <a:rPr lang="en-US" sz="1600" dirty="0"/>
              <a:t>Cave Diving Group (officially founded in 1946, UK): </a:t>
            </a:r>
          </a:p>
          <a:p>
            <a:pPr lvl="1"/>
            <a:r>
              <a:rPr lang="en-US" sz="1600" dirty="0"/>
              <a:t>Founded by Graham Balcombe</a:t>
            </a:r>
          </a:p>
          <a:p>
            <a:pPr lvl="1"/>
            <a:r>
              <a:rPr lang="en-US" sz="1600" dirty="0"/>
              <a:t>1</a:t>
            </a:r>
            <a:r>
              <a:rPr lang="en-US" sz="1600" baseline="30000" dirty="0"/>
              <a:t>st</a:t>
            </a:r>
            <a:r>
              <a:rPr lang="en-US" sz="1600" dirty="0"/>
              <a:t> successful Dive by Jack Sheppard (John Arthur) in 1936, prior attempts failed due to faulty home-made diving gear.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61C425-92F3-4E9D-8EE8-4A149F5BA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900" y="743573"/>
            <a:ext cx="7090237" cy="5370854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170489-84BE-42CD-8B6E-7E02AFE1459D}"/>
              </a:ext>
            </a:extLst>
          </p:cNvPr>
          <p:cNvSpPr txBox="1">
            <a:spLocks/>
          </p:cNvSpPr>
          <p:nvPr/>
        </p:nvSpPr>
        <p:spPr>
          <a:xfrm>
            <a:off x="550862" y="5072550"/>
            <a:ext cx="3565526" cy="140235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Cave diving increased in popularity in the US in the 1970s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B44FC17-9B9B-4824-AACE-5533157763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19967"/>
      </p:ext>
    </p:extLst>
  </p:cSld>
  <p:clrMapOvr>
    <a:masterClrMapping/>
  </p:clrMapOvr>
  <p:transition spd="slow" advTm="5216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75066-447D-446E-B64A-F56DFE202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wrap="square" anchor="t">
            <a:normAutofit/>
          </a:bodyPr>
          <a:lstStyle/>
          <a:p>
            <a:r>
              <a:rPr lang="en-US" dirty="0">
                <a:latin typeface="+mn-lt"/>
              </a:rPr>
              <a:t>Risks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F8F457-0192-4F9A-9EEF-D784521F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11A27EA-330C-4F31-9051-19CBAE978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6FC59F-EC76-4A7A-AF75-507FBE3B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BBE41BA-C36D-4F29-95A0-18225BC13E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6808"/>
          <a:stretch/>
        </p:blipFill>
        <p:spPr>
          <a:xfrm>
            <a:off x="550863" y="2530474"/>
            <a:ext cx="5773738" cy="3779838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677D-F48C-4BDB-8749-2B9BB5F23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575" y="1520825"/>
            <a:ext cx="4500562" cy="4572000"/>
          </a:xfrm>
        </p:spPr>
        <p:txBody>
          <a:bodyPr anchor="t">
            <a:normAutofit/>
          </a:bodyPr>
          <a:lstStyle/>
          <a:p>
            <a:r>
              <a:rPr lang="en-US" dirty="0"/>
              <a:t>Navigation through the cave is hard</a:t>
            </a:r>
          </a:p>
          <a:p>
            <a:r>
              <a:rPr lang="en-US" dirty="0"/>
              <a:t>Visibility can range from clear to non-existent</a:t>
            </a:r>
          </a:p>
          <a:p>
            <a:r>
              <a:rPr lang="en-US" dirty="0"/>
              <a:t>Water Currents</a:t>
            </a:r>
          </a:p>
          <a:p>
            <a:r>
              <a:rPr lang="en-US" dirty="0"/>
              <a:t>Many have died due to faulty equipment or running out of oxygen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E6AA126-9DDC-4FBE-AEE6-8D0E982B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3BAAE-9EF7-4999-B547-B745A2E17559}"/>
              </a:ext>
            </a:extLst>
          </p:cNvPr>
          <p:cNvSpPr txBox="1"/>
          <p:nvPr/>
        </p:nvSpPr>
        <p:spPr>
          <a:xfrm>
            <a:off x="550862" y="2187961"/>
            <a:ext cx="577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75000"/>
                  </a:schemeClr>
                </a:solidFill>
              </a:rPr>
              <a:t>Common sign seen in caves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1CA8C43-AB8B-4654-98E0-467897D4BE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76052"/>
      </p:ext>
    </p:extLst>
  </p:cSld>
  <p:clrMapOvr>
    <a:masterClrMapping/>
  </p:clrMapOvr>
  <p:transition spd="slow" advTm="6309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D7D300-DF1A-4964-8E92-FCC42717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latin typeface="+mn-lt"/>
              </a:rPr>
              <a:t>Skills required to cave dive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72A29-275A-4B98-BC23-C0F8FAB14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r>
              <a:rPr lang="en-US" sz="1600" dirty="0"/>
              <a:t>Open water diving skills: buoyancy control, oxygen supply problems, …</a:t>
            </a:r>
          </a:p>
          <a:p>
            <a:r>
              <a:rPr lang="en-US" sz="1600" dirty="0"/>
              <a:t>Training in regular caving: ability to navigate in total darkness, line management, ….</a:t>
            </a:r>
          </a:p>
          <a:p>
            <a:r>
              <a:rPr lang="en-US" sz="1600" b="1" i="1" dirty="0"/>
              <a:t>YOU NEED TO BE AN EXPERIENCED DIVER AND CAVER TO ATTEMPT CAVE DIVING</a:t>
            </a:r>
          </a:p>
        </p:txBody>
      </p:sp>
      <p:pic>
        <p:nvPicPr>
          <p:cNvPr id="4" name="Picture 3" descr="A picture containing swimming, person, sitting, motorcycle&#10;&#10;Description automatically generated">
            <a:extLst>
              <a:ext uri="{FF2B5EF4-FFF2-40B4-BE49-F238E27FC236}">
                <a16:creationId xmlns:a16="http://schemas.microsoft.com/office/drawing/2014/main" id="{40716A10-D292-4F2F-86AC-CC040B9ABE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58"/>
          <a:stretch/>
        </p:blipFill>
        <p:spPr>
          <a:xfrm>
            <a:off x="4743451" y="549275"/>
            <a:ext cx="6897687" cy="5759451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72A6D15-86B3-46C8-99AF-3087A5DD57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04336"/>
      </p:ext>
    </p:extLst>
  </p:cSld>
  <p:clrMapOvr>
    <a:masterClrMapping/>
  </p:clrMapOvr>
  <p:transition spd="slow" advTm="4445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B4AD5-00FB-4ECB-B2B1-4FBCD22E95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404" b="1596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59FFE-FDF6-4FCA-9AFC-C35F130EE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Stay safe!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27DF8-6861-4494-85B7-6069B8B89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Who knows what lurks down there!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50E2075-223E-41A0-AFA2-6665E270C5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69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604">
        <p15:prstTrans prst="drape"/>
      </p:transition>
    </mc:Choice>
    <mc:Fallback xmlns="">
      <p:transition spd="slow" advTm="66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C34DA6"/>
      </a:accent1>
      <a:accent2>
        <a:srgbClr val="9D3BB1"/>
      </a:accent2>
      <a:accent3>
        <a:srgbClr val="7E4DC3"/>
      </a:accent3>
      <a:accent4>
        <a:srgbClr val="4444B5"/>
      </a:accent4>
      <a:accent5>
        <a:srgbClr val="4D7EC3"/>
      </a:accent5>
      <a:accent6>
        <a:srgbClr val="3B9EB1"/>
      </a:accent6>
      <a:hlink>
        <a:srgbClr val="3F5FBF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</Words>
  <Application>Microsoft Office PowerPoint</Application>
  <PresentationFormat>Widescreen</PresentationFormat>
  <Paragraphs>38</Paragraphs>
  <Slides>6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Sitka Heading</vt:lpstr>
      <vt:lpstr>Source Sans Pro</vt:lpstr>
      <vt:lpstr>3DFloatVTI</vt:lpstr>
      <vt:lpstr>Cave diving</vt:lpstr>
      <vt:lpstr>What is cave diving?</vt:lpstr>
      <vt:lpstr>How cave diving became a sport</vt:lpstr>
      <vt:lpstr>Risks</vt:lpstr>
      <vt:lpstr>Skills required to cave dive</vt:lpstr>
      <vt:lpstr>Stay safe!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Cave diving</dc:title>
  <dc:creator>Leo Bunea</dc:creator>
  <cp:lastModifiedBy>Leo Bunea</cp:lastModifiedBy>
  <cp:revision>4</cp:revision>
  <dcterms:created xsi:type="dcterms:W3CDTF">2020-11-14T15:05:47Z</dcterms:created>
  <dcterms:modified xsi:type="dcterms:W3CDTF">2020-11-18T10:23:41Z</dcterms:modified>
</cp:coreProperties>
</file>